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12648" y="1463040"/>
            <a:ext cx="109663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59E0B"/>
                </a:solidFill>
              </a:rPr>
              <a:t>PITCH DECK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12648" y="1920240"/>
            <a:ext cx="10966399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Cover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612648" y="3749040"/>
            <a:ext cx="109663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E7E5E4"/>
                </a:solidFill>
              </a:rPr>
              <a:t>Cascade Nut Foods — Regional peanut butter brand (Salem, OR)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Purpose &amp; Vision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Purpose and five-year vision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Purpose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produce high-quality peanut butter in convenient retail formats for Pacific Northwest customers.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Five-year vision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established regional brand with dedicated production facility in Oregon and distribution across OR &amp; WA.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Focus on consistent quality, food-safety and small-batch responsiveness to local retailers.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Scale with additional SKUs and higher production capacity as retail and wholesale demand grows.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Problem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Local retailers and quality-conscious consumers lack a dependable regional supplier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Independent retailers and foodservice buyers face long lead times and large minimums from distant suppliers.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Consumers seeking simple-ingredient, locally made peanut butter have limited regionally produced choices.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National brands dominate shelf space, leaving independent stores under-served for local alternatives.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Large suppliers cannot tailor SKUs, packaging or order quantities to small/regional customers.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Solution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Small-batch, food-safe peanut butter with regional distribution and flexible ordering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Creamy and crunchy peanut butter made from roasted peanuts with straightforward ingredient lists.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Production designed for allergen control, consistent texture and batch-to-batch quality.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Flexible order quantities and responsive regional delivery for independent retailers and foodservice.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Direct-to-consumer sales and local marketing to build brand recognition and trial.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Product / Service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Initial SKUs and formats — 16‑oz retail jars; foodservice formats planned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Launch SKUs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16‑ounce creamy and crunchy peanut butter in retail jars.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Planned later SKUs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larger tubs for foodservice and wholesale customers.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Focus on attractive labeling, shelf stability and straightforward ingredient positioning.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Manufacturing steps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inspect → roast → grind → blend → fill → cap → label → case pack.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Market Opportunity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Oregon-focused initial addressable market estimated at USD 25M annually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1051560"/>
          </a:xfrm>
          <a:prstGeom prst="rect">
            <a:avLst/>
          </a:prstGeom>
          <a:solidFill>
            <a:srgbClr val="F5F5F4"/>
          </a:solidFill>
          <a:ln w="12700">
            <a:solidFill>
              <a:srgbClr val="F5F5F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13816" y="2057400"/>
            <a:ext cx="5048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C1917"/>
                </a:solidFill>
              </a:rPr>
              <a:t>USD 25,000,000 / year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3816" y="2606040"/>
            <a:ext cx="50488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7534E"/>
                </a:solidFill>
              </a:rPr>
              <a:t>Initial addressable market (Oregon)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10148" y="1965960"/>
            <a:ext cx="5368900" cy="1051560"/>
          </a:xfrm>
          <a:prstGeom prst="rect">
            <a:avLst/>
          </a:prstGeom>
          <a:solidFill>
            <a:srgbClr val="F5F5F4"/>
          </a:solidFill>
          <a:ln w="12700">
            <a:solidFill>
              <a:srgbClr val="F5F5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0148" y="196596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11316" y="2057400"/>
            <a:ext cx="5048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C1917"/>
                </a:solidFill>
              </a:rPr>
              <a:t>Stable year-round demand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11316" y="2606040"/>
            <a:ext cx="50488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7534E"/>
                </a:solidFill>
              </a:rPr>
              <a:t>Category context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2648" y="3246120"/>
            <a:ext cx="10966399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C1917"/>
                </a:solidFill>
              </a:rPr>
              <a:t>Primary market: independent grocers, specialty stores, cafés, bakeries and regional foodservice.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C1917"/>
                </a:solidFill>
              </a:rPr>
              <a:t>Route-to-market: direct sales to local retailers, selective distributors as capacity grows.</a:t>
            </a:r>
            <a:endParaRPr lang="en-US" sz="20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C1917"/>
                </a:solidFill>
              </a:rPr>
              <a:t>Market estimate is a planning input and should be validated with retail sales data (Nielsen/IRI or store scans).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Business Model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Mixed revenue streams: retail, wholesale/foodservice and direct-to-consumer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Primary revenue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packaged retail jars sold to independent grocers and specialty stores.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Wholesale and foodservice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volume pricing for cafés, bakeries and small distributors.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Direct-to-consumer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online sales for margin capture and brand-building.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Margins depend on SKU-level COGS (peanut cost, packaging, direct labour, utilities).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Traction &amp; Validation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Pre-launch: validation required on equipment, permits and retail commitments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Stage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pre-launch; current team = 2; no commercial revenue yet.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Required validations before financing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three itemised equipment quotes, regulatory approvals, and at least two retailer LOIs or trial orders.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Planned commissioning and production trials scheduled in months 3–4.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A 12–24 month monthly pro forma with downside/upside scenarios must be provided for underwriting.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Go-to-Market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Local retail-first approach with targeted sampling and DTC support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Phase 1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secure independent grocery and specialty accounts across Oregon with in-store sampling.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Farmers' markets and local events to build trial and brand presence.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Direct-to-consumer online sales to capture margin and collect customer data.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Trade outreach to regional foodservice buyers; selective distributor use as capacity scales.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Competitive Landscape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National brands, natural brands, private label and regional craft producers</a:t>
            </a:r>
            <a:endParaRPr lang="en-US" sz="1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2648" y="1965960"/>
          <a:ext cx="10966399" cy="1958340"/>
        </p:xfrm>
        <a:graphic>
          <a:graphicData uri="http://schemas.openxmlformats.org/drawingml/2006/table">
            <a:tbl>
              <a:tblPr/>
              <a:tblGrid>
                <a:gridCol w="2741600"/>
                <a:gridCol w="2741600"/>
                <a:gridCol w="2741600"/>
                <a:gridCol w="2741600"/>
              </a:tblGrid>
              <a:tr h="3916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Competitor type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Typical price positioning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Distribution strength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Differentiation vs. Cascade Nut Foods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</a:tr>
              <a:tr h="3916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National brands (Jif, Skippy)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Low–mid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Very strong (national chains)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Scale and price; Cascade must compete on local identity and service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</a:tr>
              <a:tr h="3916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Natural/specialty brands (Justin's, Adams)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Mid–high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Moderate (specialty channels)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Ingredient-focused positioning; Cascade must match quality claims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Retailer private label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Low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Strong in large chains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Price competition; local product can complement independents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</a:tr>
              <a:tr h="3916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Regional / craft producers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Mid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Limited / local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Direct competitor in specialty and farmers' markets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Competitive Advantage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Regional focus, small-batch quality and responsive supply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3503066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3503066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3137306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Local, responsive distribution to independent retailers and foodservice.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44314" y="1965960"/>
            <a:ext cx="3503066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44314" y="1965960"/>
            <a:ext cx="3503066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7194" y="2167128"/>
            <a:ext cx="3137306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Small-batch production enabling rapid quality control and SKU/pack adjustments.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075981" y="1965960"/>
            <a:ext cx="3503066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75981" y="1965960"/>
            <a:ext cx="3503066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58861" y="2167128"/>
            <a:ext cx="3137306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Simplified ingredient positioning for quality-conscious consumers.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12648" y="4265676"/>
            <a:ext cx="3503066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2648" y="4265676"/>
            <a:ext cx="3503066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5528" y="4466844"/>
            <a:ext cx="3137306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Ability to tailor packaging and order sizes to local account needs.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344314" y="4265676"/>
            <a:ext cx="3503066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44314" y="4265676"/>
            <a:ext cx="3503066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27194" y="4466844"/>
            <a:ext cx="3137306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Proof required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C1917"/>
                </a:solidFill>
              </a:rPr>
              <a:t>Differentiation must be demonstrated through repeat orders, consistent supply and retail acceptance; early LOIs and trial purchases will validate claims.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Team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Lean founding team with planned hires for production and food-safety</a:t>
            </a:r>
            <a:endParaRPr lang="en-US" sz="1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2648" y="1965960"/>
          <a:ext cx="6360512" cy="1584960"/>
        </p:xfrm>
        <a:graphic>
          <a:graphicData uri="http://schemas.openxmlformats.org/drawingml/2006/table">
            <a:tbl>
              <a:tblPr/>
              <a:tblGrid>
                <a:gridCol w="1590128"/>
                <a:gridCol w="1590128"/>
                <a:gridCol w="1590128"/>
                <a:gridCol w="1590128"/>
              </a:tblGrid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Role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Name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Reports to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Note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917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Founder / CEO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Strategy, commercial development, finance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Operations Lead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Founder / CEO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Production setup and day-to-day operations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Food-safety lead (contract or hire)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Founder / CEO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</a:rPr>
                        <a:t>HACCP/Preventive Controls and regulatory compliance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7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4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293200" y="1965960"/>
            <a:ext cx="4285848" cy="4370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</a:rPr>
              <a:t>Current core team: founder + one operations role (team size = 2).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1917"/>
                </a:solidFill>
              </a:rPr>
              <a:t>Planned hires: production/packaging staff (2–4) as volumes increase and named food-safety lead for compliance.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Financial Projections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Key financial metrics (targets and planning assumptions)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2570150" cy="1051560"/>
          </a:xfrm>
          <a:prstGeom prst="rect">
            <a:avLst/>
          </a:prstGeom>
          <a:solidFill>
            <a:srgbClr val="F5F5F4"/>
          </a:solidFill>
          <a:ln w="12700">
            <a:solidFill>
              <a:srgbClr val="F5F5F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13816" y="2057400"/>
            <a:ext cx="2250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C1917"/>
                </a:solidFill>
              </a:rPr>
              <a:t>USD 150,000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13816" y="2606040"/>
            <a:ext cx="22501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7534E"/>
                </a:solidFill>
              </a:rPr>
              <a:t>Funding requested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11398" y="1965960"/>
            <a:ext cx="2570150" cy="1051560"/>
          </a:xfrm>
          <a:prstGeom prst="rect">
            <a:avLst/>
          </a:prstGeom>
          <a:solidFill>
            <a:srgbClr val="F5F5F4"/>
          </a:solidFill>
          <a:ln w="12700">
            <a:solidFill>
              <a:srgbClr val="F5F5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11398" y="196596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12566" y="2057400"/>
            <a:ext cx="2250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C1917"/>
                </a:solidFill>
              </a:rPr>
              <a:t>USD 45,000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612566" y="2606040"/>
            <a:ext cx="22501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7534E"/>
                </a:solidFill>
              </a:rPr>
              <a:t>Target monthly revenue (month 12)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0148" y="1965960"/>
            <a:ext cx="2570150" cy="1051560"/>
          </a:xfrm>
          <a:prstGeom prst="rect">
            <a:avLst/>
          </a:prstGeom>
          <a:solidFill>
            <a:srgbClr val="F5F5F4"/>
          </a:solidFill>
          <a:ln w="12700">
            <a:solidFill>
              <a:srgbClr val="F5F5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0148" y="196596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1316" y="2057400"/>
            <a:ext cx="2250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C1917"/>
                </a:solidFill>
              </a:rPr>
              <a:t>USD 32,000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6411316" y="2606040"/>
            <a:ext cx="22501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7534E"/>
                </a:solidFill>
              </a:rPr>
              <a:t>Planned monthly operating costs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08897" y="1965960"/>
            <a:ext cx="2570150" cy="1051560"/>
          </a:xfrm>
          <a:prstGeom prst="rect">
            <a:avLst/>
          </a:prstGeom>
          <a:solidFill>
            <a:srgbClr val="F5F5F4"/>
          </a:solidFill>
          <a:ln w="12700">
            <a:solidFill>
              <a:srgbClr val="F5F5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08897" y="196596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10065" y="2057400"/>
            <a:ext cx="2250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C1917"/>
                </a:solidFill>
              </a:rPr>
              <a:t>USD 13,000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210065" y="2606040"/>
            <a:ext cx="22501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7534E"/>
                </a:solidFill>
              </a:rPr>
              <a:t>Monthly surplus (target − costs)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12648" y="3246120"/>
            <a:ext cx="10966399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C1917"/>
                </a:solidFill>
              </a:rPr>
              <a:t>Underwriting requirement: A full 12–24 month monthly pro forma (sales by channel &amp; SKU, COGS detail, fixed costs, working-capital schedule and debt service) is required before loan approval.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Funding Ask &amp; Use of Funds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Loan request: USD 150,000 — allocation and staged disbursement recommended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12648" y="1965960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1917"/>
                </a:solidFill>
              </a:rPr>
              <a:t>Production equipment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904488" y="2079346"/>
            <a:ext cx="5297119" cy="311810"/>
          </a:xfrm>
          <a:prstGeom prst="rect">
            <a:avLst/>
          </a:prstGeom>
          <a:solidFill>
            <a:srgbClr val="B4530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38767" y="1965960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917"/>
                </a:solidFill>
              </a:rPr>
              <a:t>USD 65,000  ·  43.3%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12648" y="2532888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1917"/>
                </a:solidFill>
              </a:rPr>
              <a:t>Facility preparation &amp; utilities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904488" y="2646274"/>
            <a:ext cx="2037354" cy="311810"/>
          </a:xfrm>
          <a:prstGeom prst="rect">
            <a:avLst/>
          </a:prstGeom>
          <a:solidFill>
            <a:srgbClr val="D9770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38767" y="2532888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917"/>
                </a:solidFill>
              </a:rPr>
              <a:t>USD 25,000  ·  16.7%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12648" y="3099816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1917"/>
                </a:solidFill>
              </a:rPr>
              <a:t>Initial raw materials &amp; packaging inventory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904488" y="3213202"/>
            <a:ext cx="1629883" cy="311810"/>
          </a:xfrm>
          <a:prstGeom prst="rect">
            <a:avLst/>
          </a:prstGeom>
          <a:solidFill>
            <a:srgbClr val="D9770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38767" y="3099816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917"/>
                </a:solidFill>
              </a:rPr>
              <a:t>USD 20,000  ·  13.3%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12648" y="3666744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1917"/>
                </a:solidFill>
              </a:rPr>
              <a:t>Packaging, branding &amp; launch marketing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904488" y="3780130"/>
            <a:ext cx="1222412" cy="311810"/>
          </a:xfrm>
          <a:prstGeom prst="rect">
            <a:avLst/>
          </a:prstGeom>
          <a:solidFill>
            <a:srgbClr val="D9770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38767" y="3666744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917"/>
                </a:solidFill>
              </a:rPr>
              <a:t>USD 15,000  ·  10.0%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12648" y="4233672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1917"/>
                </a:solidFill>
              </a:rPr>
              <a:t>Working capital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904488" y="4347058"/>
            <a:ext cx="1222412" cy="311810"/>
          </a:xfrm>
          <a:prstGeom prst="rect">
            <a:avLst/>
          </a:prstGeom>
          <a:solidFill>
            <a:srgbClr val="D9770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38767" y="4233672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917"/>
                </a:solidFill>
              </a:rPr>
              <a:t>USD 15,000  ·  10.0%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12648" y="4800600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1917"/>
                </a:solidFill>
              </a:rPr>
              <a:t>Quality control, regulatory, insurance &amp; professional costs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904488" y="4913986"/>
            <a:ext cx="814941" cy="311810"/>
          </a:xfrm>
          <a:prstGeom prst="rect">
            <a:avLst/>
          </a:prstGeom>
          <a:solidFill>
            <a:srgbClr val="D9770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38767" y="4800600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917"/>
                </a:solidFill>
              </a:rPr>
              <a:t>USD 10,000  ·  6.7%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Milestones &amp; Roadmap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12-month implementation roadmap (implementation plan)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2570150" cy="2377440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257015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220439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B45309"/>
                </a:solidFill>
              </a:rPr>
              <a:t>01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C1917"/>
                </a:solidFill>
              </a:rPr>
              <a:t>Months 1–2: Finalize facility, equipment selection &amp; regulatory start: Select facility, obtain equipment quotes, complete product formulation and begin HACCP/Preventive Controls development.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11398" y="1965960"/>
            <a:ext cx="2570150" cy="2377440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11398" y="1965960"/>
            <a:ext cx="257015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94278" y="2167128"/>
            <a:ext cx="220439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B45309"/>
                </a:solidFill>
              </a:rPr>
              <a:t>02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C1917"/>
                </a:solidFill>
              </a:rPr>
              <a:t>Months 3–4: Install equipment and production trials: Commission line, perform production trials, finalize packaging and implement QC procedures.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10148" y="1965960"/>
            <a:ext cx="2570150" cy="2377440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0148" y="1965960"/>
            <a:ext cx="257015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93028" y="2167128"/>
            <a:ext cx="220439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B45309"/>
                </a:solidFill>
              </a:rPr>
              <a:t>03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C1917"/>
                </a:solidFill>
              </a:rPr>
              <a:t>Months 5–6: Begin commercial production and initial sales: Start retail and DTC sales and secure initial independent grocery accounts.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008897" y="1965960"/>
            <a:ext cx="2570150" cy="2377440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8897" y="1965960"/>
            <a:ext cx="257015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91777" y="2167128"/>
            <a:ext cx="220439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B45309"/>
                </a:solidFill>
              </a:rPr>
              <a:t>04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C1917"/>
                </a:solidFill>
              </a:rPr>
              <a:t>Months 7–12: Scale production and expand distribution: Increase volumes, expand Oregon distribution, develop wholesale accounts and evaluate Washington entry toward the month-12 revenue target.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Exit / Investor Returns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Bank lending structure and simple recovery illustration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Recommended loan structure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staged tranches tied to equipment procurement, regulatory approvals and commercial milestones.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Simplified payback illustration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USD 150,000 / USD 13,000 monthly surplus ≈ 11.5 months (illustration; excludes debt service, taxes and seasonality).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Lender should require a debt schedule (term, rate) and monthly debt-service coverage analysis before approval.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Require reporting covenants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monthly cashflow, quarterly P&amp;L until stable operations.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2648" y="411480"/>
            <a:ext cx="109663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1917"/>
                </a:solidFill>
              </a:rPr>
              <a:t>Closing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2648" y="1325880"/>
            <a:ext cx="1096639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45309"/>
                </a:solidFill>
              </a:rPr>
              <a:t>Funding request and next steps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126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Request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USD 150,000 loan with staged disbursement tied to validated quotations and permits.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10148" y="1965960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0148" y="1965960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3028" y="2167128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Immediate next steps
</a:t>
            </a:r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C1917"/>
                </a:solidFill>
              </a:rPr>
              <a:t>provide three itemised equipment quotes, evidence of regulatory applications/approvals and at least two retailer LOIs or trial orders.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26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Provide a 12–24 month monthly pro forma with sensitivity scenarios for underwriting review.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0148" y="4265676"/>
            <a:ext cx="5368900" cy="2071116"/>
          </a:xfrm>
          <a:prstGeom prst="rect">
            <a:avLst/>
          </a:prstGeom>
          <a:solidFill>
            <a:srgbClr val="F5F5F4"/>
          </a:solidFill>
          <a:ln w="9525">
            <a:solidFill>
              <a:srgbClr val="E7E5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0148" y="4265676"/>
            <a:ext cx="5368900" cy="6400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3028" y="4466844"/>
            <a:ext cx="5003140" cy="1751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C1917"/>
                </a:solidFill>
              </a:rPr>
              <a:t>Contact
</a:t>
            </a:r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C1917"/>
                </a:solidFill>
              </a:rPr>
              <a:t>Cascade Nut Foods — for loan discussions and document submission.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121847" y="64739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7534E"/>
                </a:solidFill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Cascade Nut Foods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Cascade Nut Foods LLC</dc:title>
  <dc:subject>Pitch Deck</dc:subject>
  <dc:creator>Cascade Nut Foods LLC</dc:creator>
  <cp:lastModifiedBy>Cascade Nut Foods LLC</cp:lastModifiedBy>
  <cp:revision>1</cp:revision>
  <dcterms:created xsi:type="dcterms:W3CDTF">2026-10-04T06:58:18Z</dcterms:created>
  <dcterms:modified xsi:type="dcterms:W3CDTF">2026-10-04T06:58:18Z</dcterms:modified>
</cp:coreProperties>
</file>